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2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766600670"/>
              </p:ext>
            </p:extLst>
          </p:nvPr>
        </p:nvGraphicFramePr>
        <p:xfrm>
          <a:off x="200472" y="2637546"/>
          <a:ext cx="4573141" cy="1935480"/>
        </p:xfrm>
        <a:graphic>
          <a:graphicData uri="http://schemas.openxmlformats.org/drawingml/2006/table">
            <a:tbl>
              <a:tblPr/>
              <a:tblGrid>
                <a:gridCol w="4573141">
                  <a:extLst>
                    <a:ext uri="{9D8B030D-6E8A-4147-A177-3AD203B41FA5}">
                      <a16:colId xmlns:a16="http://schemas.microsoft.com/office/drawing/2014/main" val="20000"/>
                    </a:ext>
                  </a:extLst>
                </a:gridCol>
              </a:tblGrid>
              <a:tr h="18944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135</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a:t>
                      </a:r>
                      <a:r>
                        <a:rPr lang="ru-RU" altLang="x-none" sz="1600" b="1" i="1" dirty="0" smtClean="0">
                          <a:solidFill>
                            <a:srgbClr val="002060"/>
                          </a:solidFill>
                          <a:latin typeface="Times New Roman" panose="02020603050405020304" pitchFamily="18" charset="0"/>
                          <a:cs typeface="Times New Roman" panose="02020603050405020304" pitchFamily="18" charset="0"/>
                        </a:rPr>
                        <a:t>ЖАЙ-КҮЙІ</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15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070293"/>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kk-KZ" altLang="ru-RU" sz="1200" b="1" dirty="0" smtClean="0">
                <a:latin typeface="Times New Roman" panose="02020603050405020304" pitchFamily="18" charset="0"/>
                <a:cs typeface="Times New Roman" panose="02020603050405020304" pitchFamily="18" charset="0"/>
              </a:rPr>
              <a:t>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15 </a:t>
            </a:r>
            <a:r>
              <a:rPr lang="ru-RU" altLang="ru-RU" sz="1200" b="1" dirty="0" err="1" smtClean="0">
                <a:latin typeface="Times New Roman" panose="02020603050405020304" pitchFamily="18" charset="0"/>
                <a:cs typeface="Times New Roman" panose="02020603050405020304" pitchFamily="18" charset="0"/>
              </a:rPr>
              <a:t>мамырдағы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2462213"/>
          </a:xfrm>
          <a:prstGeom prst="rect">
            <a:avLst/>
          </a:prstGeom>
        </p:spPr>
        <p:txBody>
          <a:bodyPr wrap="square">
            <a:spAutoFit/>
          </a:bodyPr>
          <a:lstStyle/>
          <a:p>
            <a:pPr lvl="0" algn="ctr"/>
            <a:r>
              <a:rPr lang="ru-RU" altLang="ru-RU" sz="1200" b="1" dirty="0" err="1" smtClean="0">
                <a:solidFill>
                  <a:srgbClr val="000000"/>
                </a:solidFill>
                <a:latin typeface="Times New Roman" panose="02020603050405020304" pitchFamily="18" charset="0"/>
                <a:cs typeface="Times New Roman" panose="02020603050405020304" pitchFamily="18" charset="0"/>
              </a:rPr>
              <a:t>Қызылорда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16 </a:t>
            </a:r>
            <a:r>
              <a:rPr lang="kk-KZ" altLang="ru-RU" sz="1200" b="1" dirty="0" smtClean="0">
                <a:solidFill>
                  <a:srgbClr val="000000"/>
                </a:solidFill>
                <a:latin typeface="Times New Roman" panose="02020603050405020304" pitchFamily="18" charset="0"/>
                <a:cs typeface="Times New Roman" panose="02020603050405020304" pitchFamily="18" charset="0"/>
              </a:rPr>
              <a:t>мамырға </a:t>
            </a:r>
            <a:r>
              <a:rPr lang="kk-KZ" altLang="ru-RU" sz="1100" b="1" dirty="0" smtClean="0">
                <a:solidFill>
                  <a:srgbClr val="000000"/>
                </a:solidFill>
                <a:latin typeface="Times New Roman" panose="02020603050405020304" pitchFamily="18" charset="0"/>
                <a:cs typeface="Times New Roman" panose="02020603050405020304" pitchFamily="18" charset="0"/>
              </a:rPr>
              <a:t>ауа </a:t>
            </a:r>
            <a:r>
              <a:rPr lang="kk-KZ" altLang="ru-RU" sz="1100" b="1" dirty="0">
                <a:solidFill>
                  <a:srgbClr val="000000"/>
                </a:solidFill>
                <a:latin typeface="Times New Roman" panose="02020603050405020304" pitchFamily="18" charset="0"/>
                <a:cs typeface="Times New Roman" panose="02020603050405020304" pitchFamily="18" charset="0"/>
              </a:rPr>
              <a:t>райы </a:t>
            </a:r>
            <a:r>
              <a:rPr lang="kk-KZ" altLang="ru-RU" sz="1100" b="1" dirty="0" smtClean="0">
                <a:solidFill>
                  <a:srgbClr val="000000"/>
                </a:solidFill>
                <a:latin typeface="Times New Roman" panose="02020603050405020304" pitchFamily="18" charset="0"/>
                <a:cs typeface="Times New Roman" panose="02020603050405020304" pitchFamily="18" charset="0"/>
              </a:rPr>
              <a:t>болжамы </a:t>
            </a: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15 </a:t>
            </a:r>
            <a:r>
              <a:rPr lang="kk-KZ" altLang="ru-RU" sz="1100" b="1" dirty="0" smtClean="0">
                <a:solidFill>
                  <a:srgbClr val="000000"/>
                </a:solidFill>
                <a:latin typeface="Times New Roman" panose="02020603050405020304" pitchFamily="18" charset="0"/>
                <a:cs typeface="Times New Roman" panose="02020603050405020304" pitchFamily="18" charset="0"/>
              </a:rPr>
              <a:t>мамыр сағ. </a:t>
            </a:r>
            <a:r>
              <a:rPr lang="ru-RU" altLang="ru-RU" sz="1100" b="1" dirty="0" smtClean="0">
                <a:solidFill>
                  <a:srgbClr val="000000"/>
                </a:solidFill>
                <a:latin typeface="Times New Roman" panose="02020603050405020304" pitchFamily="18" charset="0"/>
                <a:cs typeface="Times New Roman" panose="02020603050405020304" pitchFamily="18" charset="0"/>
              </a:rPr>
              <a:t>20-дан</a:t>
            </a:r>
            <a:r>
              <a:rPr lang="kk-KZ"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16 </a:t>
            </a:r>
            <a:r>
              <a:rPr lang="kk-KZ" altLang="ru-RU" sz="1100" b="1" dirty="0" smtClean="0">
                <a:solidFill>
                  <a:srgbClr val="000000"/>
                </a:solidFill>
                <a:latin typeface="Times New Roman" panose="02020603050405020304" pitchFamily="18" charset="0"/>
                <a:cs typeface="Times New Roman" panose="02020603050405020304" pitchFamily="18" charset="0"/>
              </a:rPr>
              <a:t>мамыр сағ.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alt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Аздаған бұлтты, жауын-шашынсыз. </a:t>
            </a:r>
            <a:r>
              <a:rPr lang="kk-KZ" sz="1200" dirty="0" smtClean="0">
                <a:latin typeface="Times New Roman" panose="02020603050405020304" pitchFamily="18" charset="0"/>
                <a:cs typeface="Times New Roman" panose="02020603050405020304" pitchFamily="18" charset="0"/>
              </a:rPr>
              <a:t>Кей уақытта </a:t>
            </a:r>
            <a:r>
              <a:rPr lang="kk-KZ" sz="1200" dirty="0" smtClean="0">
                <a:latin typeface="Times New Roman" panose="02020603050405020304" pitchFamily="18" charset="0"/>
                <a:cs typeface="Times New Roman" panose="02020603050405020304" pitchFamily="18" charset="0"/>
              </a:rPr>
              <a:t>шаңды дауыл. Жел шығыстан соғады, </a:t>
            </a:r>
            <a:r>
              <a:rPr lang="kk-KZ" sz="1200" dirty="0">
                <a:latin typeface="Times New Roman" panose="02020603050405020304" pitchFamily="18" charset="0"/>
                <a:cs typeface="Times New Roman" panose="02020603050405020304" pitchFamily="18" charset="0"/>
              </a:rPr>
              <a:t>күші </a:t>
            </a:r>
            <a:r>
              <a:rPr lang="kk-KZ" sz="1200" dirty="0" smtClean="0">
                <a:latin typeface="Times New Roman" panose="02020603050405020304" pitchFamily="18" charset="0"/>
                <a:cs typeface="Times New Roman" panose="02020603050405020304" pitchFamily="18" charset="0"/>
              </a:rPr>
              <a:t>9-14</a:t>
            </a:r>
            <a:r>
              <a:rPr lang="kk-KZ"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екпіні 15-20 </a:t>
            </a:r>
            <a:r>
              <a:rPr lang="kk-KZ" sz="1200" dirty="0" smtClean="0">
                <a:latin typeface="Times New Roman" panose="02020603050405020304" pitchFamily="18" charset="0"/>
                <a:cs typeface="Times New Roman" panose="02020603050405020304" pitchFamily="18" charset="0"/>
              </a:rPr>
              <a:t>м/с. Ауаның температурасы түнде </a:t>
            </a:r>
            <a:r>
              <a:rPr lang="kk-KZ" sz="1200" dirty="0" smtClean="0">
                <a:latin typeface="Times New Roman" panose="02020603050405020304" pitchFamily="18" charset="0"/>
                <a:cs typeface="Times New Roman" panose="02020603050405020304" pitchFamily="18" charset="0"/>
              </a:rPr>
              <a:t>14-16, </a:t>
            </a:r>
            <a:r>
              <a:rPr lang="kk-KZ" sz="1200" dirty="0" smtClean="0">
                <a:latin typeface="Times New Roman" panose="02020603050405020304" pitchFamily="18" charset="0"/>
                <a:cs typeface="Times New Roman" panose="02020603050405020304" pitchFamily="18" charset="0"/>
              </a:rPr>
              <a:t>күндіз 30-32 градус жылы.</a:t>
            </a:r>
          </a:p>
          <a:p>
            <a:pPr indent="182563" algn="just"/>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Түнде </a:t>
            </a:r>
            <a:r>
              <a:rPr lang="kk-KZ" altLang="ru-RU" sz="1200" b="1" dirty="0" smtClean="0">
                <a:solidFill>
                  <a:srgbClr val="000000"/>
                </a:solidFill>
                <a:latin typeface="Times New Roman" panose="02020603050405020304" pitchFamily="18" charset="0"/>
                <a:cs typeface="Times New Roman" panose="02020603050405020304" pitchFamily="18" charset="0"/>
              </a:rPr>
              <a:t>17 </a:t>
            </a:r>
            <a:r>
              <a:rPr lang="kk-KZ" altLang="ru-RU" sz="1200" b="1" dirty="0" smtClean="0">
                <a:solidFill>
                  <a:srgbClr val="000000"/>
                </a:solidFill>
                <a:latin typeface="Times New Roman" panose="02020603050405020304" pitchFamily="18" charset="0"/>
                <a:cs typeface="Times New Roman" panose="02020603050405020304" pitchFamily="18" charset="0"/>
              </a:rPr>
              <a:t>мамырға ауа райы болжамы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16 </a:t>
            </a:r>
            <a:r>
              <a:rPr lang="kk-KZ" altLang="ru-RU" sz="1200" b="1" dirty="0" smtClean="0">
                <a:solidFill>
                  <a:srgbClr val="000000"/>
                </a:solidFill>
                <a:latin typeface="Times New Roman" panose="02020603050405020304" pitchFamily="18" charset="0"/>
                <a:cs typeface="Times New Roman" panose="02020603050405020304" pitchFamily="18" charset="0"/>
              </a:rPr>
              <a:t>мамыр сағ. </a:t>
            </a:r>
            <a:r>
              <a:rPr lang="ru-RU" altLang="ru-RU" sz="1200" b="1" dirty="0" smtClean="0">
                <a:solidFill>
                  <a:srgbClr val="000000"/>
                </a:solidFill>
                <a:latin typeface="Times New Roman" panose="02020603050405020304" pitchFamily="18" charset="0"/>
                <a:cs typeface="Times New Roman" panose="02020603050405020304" pitchFamily="18" charset="0"/>
              </a:rPr>
              <a:t>20-дан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17 </a:t>
            </a:r>
            <a:r>
              <a:rPr lang="kk-KZ" altLang="ru-RU" sz="1200" b="1" dirty="0" smtClean="0">
                <a:solidFill>
                  <a:srgbClr val="000000"/>
                </a:solidFill>
                <a:latin typeface="Times New Roman" panose="02020603050405020304" pitchFamily="18" charset="0"/>
                <a:cs typeface="Times New Roman" panose="02020603050405020304" pitchFamily="18" charset="0"/>
              </a:rPr>
              <a:t>мамыр сағ. </a:t>
            </a:r>
            <a:r>
              <a:rPr lang="ru-RU" altLang="ru-RU" sz="1200" b="1" dirty="0" smtClean="0">
                <a:solidFill>
                  <a:srgbClr val="000000"/>
                </a:solidFill>
                <a:latin typeface="Times New Roman" panose="02020603050405020304" pitchFamily="18" charset="0"/>
                <a:cs typeface="Times New Roman" panose="02020603050405020304" pitchFamily="18" charset="0"/>
              </a:rPr>
              <a:t>08-ге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бұлтты, жауын-шашынсыз. Жел шығыстан соғады, күші </a:t>
            </a:r>
            <a:r>
              <a:rPr lang="kk-KZ" sz="1200" dirty="0" smtClean="0">
                <a:latin typeface="Times New Roman" panose="02020603050405020304" pitchFamily="18" charset="0"/>
                <a:cs typeface="Times New Roman" panose="02020603050405020304" pitchFamily="18" charset="0"/>
              </a:rPr>
              <a:t>9-14, екпіні 15-20 </a:t>
            </a:r>
            <a:r>
              <a:rPr lang="kk-KZ" sz="1200" dirty="0" smtClean="0">
                <a:latin typeface="Times New Roman" panose="02020603050405020304" pitchFamily="18" charset="0"/>
                <a:cs typeface="Times New Roman" panose="02020603050405020304" pitchFamily="18" charset="0"/>
              </a:rPr>
              <a:t>м/с</a:t>
            </a:r>
            <a:r>
              <a:rPr lang="kk-KZ" sz="1200" dirty="0">
                <a:latin typeface="Times New Roman" panose="02020603050405020304" pitchFamily="18" charset="0"/>
                <a:cs typeface="Times New Roman" panose="02020603050405020304" pitchFamily="18" charset="0"/>
              </a:rPr>
              <a:t>. Ауаның </a:t>
            </a:r>
            <a:r>
              <a:rPr lang="kk-KZ" sz="1200" dirty="0" smtClean="0">
                <a:latin typeface="Times New Roman" panose="02020603050405020304" pitchFamily="18" charset="0"/>
                <a:cs typeface="Times New Roman" panose="02020603050405020304" pitchFamily="18" charset="0"/>
              </a:rPr>
              <a:t>температурасы</a:t>
            </a: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16-18 </a:t>
            </a:r>
            <a:r>
              <a:rPr lang="kk-KZ" sz="1200" dirty="0" smtClean="0">
                <a:latin typeface="Times New Roman" panose="02020603050405020304" pitchFamily="18" charset="0"/>
                <a:cs typeface="Times New Roman" panose="02020603050405020304" pitchFamily="18" charset="0"/>
              </a:rPr>
              <a:t>градус жылы.</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3" y="2699029"/>
            <a:ext cx="4680169" cy="830997"/>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Метеорологиялық</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b="1" dirty="0" err="1" smtClean="0">
                <a:solidFill>
                  <a:schemeClr val="tx1"/>
                </a:solidFill>
                <a:latin typeface="Times New Roman" pitchFamily="18" charset="0"/>
                <a:cs typeface="Times New Roman" pitchFamily="18" charset="0"/>
              </a:rPr>
              <a:t>сейілуіне</a:t>
            </a:r>
            <a:r>
              <a:rPr lang="ru-RU" sz="1200" b="1"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бойынша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ауаның ластану </a:t>
            </a:r>
            <a:r>
              <a:rPr lang="ru-RU" sz="1200" dirty="0" err="1">
                <a:solidFill>
                  <a:schemeClr val="tx1"/>
                </a:solidFill>
                <a:latin typeface="Times New Roman" pitchFamily="18" charset="0"/>
                <a:cs typeface="Times New Roman" pitchFamily="18" charset="0"/>
              </a:rPr>
              <a:t>деңгейі</a:t>
            </a:r>
            <a:r>
              <a:rPr lang="ru-RU" sz="1200" dirty="0">
                <a:solidFill>
                  <a:schemeClr val="tx1"/>
                </a:solidFill>
                <a:latin typeface="Times New Roman" pitchFamily="18" charset="0"/>
                <a:cs typeface="Times New Roman" pitchFamily="18" charset="0"/>
              </a:rPr>
              <a:t> </a:t>
            </a:r>
            <a:r>
              <a:rPr lang="ru-RU" sz="1200" b="1" dirty="0" err="1" smtClean="0">
                <a:solidFill>
                  <a:schemeClr val="tx1"/>
                </a:solidFill>
                <a:latin typeface="Times New Roman" pitchFamily="18" charset="0"/>
                <a:cs typeface="Times New Roman" pitchFamily="18" charset="0"/>
              </a:rPr>
              <a:t>төмен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болады деп күтілуде.</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047980249"/>
              </p:ext>
            </p:extLst>
          </p:nvPr>
        </p:nvGraphicFramePr>
        <p:xfrm>
          <a:off x="5026096" y="4531958"/>
          <a:ext cx="4691064" cy="1896859"/>
        </p:xfrm>
        <a:graphic>
          <a:graphicData uri="http://schemas.openxmlformats.org/drawingml/2006/table">
            <a:tbl>
              <a:tblPr firstRow="1" bandRow="1">
                <a:tableStyleId>{5C22544A-7EE6-4342-B048-85BDC9FD1C3A}</a:tableStyleId>
              </a:tblPr>
              <a:tblGrid>
                <a:gridCol w="1816812">
                  <a:extLst>
                    <a:ext uri="{9D8B030D-6E8A-4147-A177-3AD203B41FA5}">
                      <a16:colId xmlns:a16="http://schemas.microsoft.com/office/drawing/2014/main" val="3583770891"/>
                    </a:ext>
                  </a:extLst>
                </a:gridCol>
                <a:gridCol w="1428444">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4812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720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0.011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4720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20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0.065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7206">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52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0.103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30852851"/>
                  </a:ext>
                </a:extLst>
              </a:tr>
              <a:tr h="247206">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528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0.106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74928710"/>
                  </a:ext>
                </a:extLst>
              </a:tr>
              <a:tr h="24720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79611">
                <a:tc>
                  <a:txBody>
                    <a:bodyPr/>
                    <a:lstStyle/>
                    <a:p>
                      <a:pPr algn="l"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343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0.687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4"/>
            <a:ext cx="4472585" cy="1206726"/>
            <a:chOff x="349950" y="3799939"/>
            <a:chExt cx="4472585" cy="1323529"/>
          </a:xfrm>
        </p:grpSpPr>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159705" y="783750"/>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graphicFrame>
        <p:nvGraphicFramePr>
          <p:cNvPr id="16" name="Таблица 15"/>
          <p:cNvGraphicFramePr/>
          <p:nvPr>
            <p:extLst>
              <p:ext uri="{D42A27DB-BD31-4B8C-83A1-F6EECF244321}">
                <p14:modId xmlns:p14="http://schemas.microsoft.com/office/powerpoint/2010/main" val="2644144636"/>
              </p:ext>
            </p:extLst>
          </p:nvPr>
        </p:nvGraphicFramePr>
        <p:xfrm>
          <a:off x="5334849" y="5367150"/>
          <a:ext cx="4035777" cy="103643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Кешендік</a:t>
                      </a:r>
                      <a:r>
                        <a:rPr lang="ru-RU" sz="800" baseline="0" dirty="0" smtClean="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30-37-14, 23-85-73</a:t>
                      </a:r>
                    </a:p>
                    <a:p>
                      <a:pPr lvl="0" eaLnBrk="1" hangingPunct="1">
                        <a:buNone/>
                      </a:pPr>
                      <a:r>
                        <a:rPr lang="en-US" altLang="x-none" sz="800" b="0" dirty="0">
                          <a:latin typeface="Times New Roman" panose="02020603050405020304" pitchFamily="18" charset="0"/>
                          <a:cs typeface="Times New Roman" panose="02020603050405020304" pitchFamily="18" charset="0"/>
                        </a:rPr>
                        <a:t>E-mail: </a:t>
                      </a:r>
                      <a:r>
                        <a:rPr lang="en-US" altLang="x-none" sz="800" b="0" dirty="0" smtClean="0">
                          <a:latin typeface="Times New Roman" panose="02020603050405020304" pitchFamily="18" charset="0"/>
                          <a:cs typeface="Times New Roman" panose="02020603050405020304" pitchFamily="18" charset="0"/>
                          <a:hlinkClick r:id="rId3"/>
                        </a:rPr>
                        <a:t>omp_kzo@meteo.kz</a:t>
                      </a:r>
                      <a:r>
                        <a:rPr lang="ru-RU" altLang="x-none" sz="800" b="0" dirty="0" smtClean="0">
                          <a:latin typeface="Times New Roman" panose="02020603050405020304" pitchFamily="18" charset="0"/>
                          <a:cs typeface="Times New Roman" panose="02020603050405020304" pitchFamily="18" charset="0"/>
                        </a:rPr>
                        <a:t/>
                      </a:r>
                      <a:br>
                        <a:rPr lang="ru-RU" altLang="x-none" sz="800" b="0" dirty="0" smtClean="0">
                          <a:latin typeface="Times New Roman" panose="02020603050405020304" pitchFamily="18" charset="0"/>
                          <a:cs typeface="Times New Roman" panose="02020603050405020304" pitchFamily="18" charset="0"/>
                        </a:rPr>
                      </a:br>
                      <a:r>
                        <a:rPr lang="kk-KZ" altLang="x-none" sz="800" b="0" dirty="0" smtClean="0">
                          <a:latin typeface="Times New Roman" panose="02020603050405020304" pitchFamily="18" charset="0"/>
                          <a:cs typeface="Times New Roman" panose="02020603050405020304" pitchFamily="18" charset="0"/>
                        </a:rPr>
                        <a:t>Сәдуақасов М.</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17700</TotalTime>
  <Words>559</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4290</cp:revision>
  <cp:lastPrinted>2021-07-01T07:38:07Z</cp:lastPrinted>
  <dcterms:created xsi:type="dcterms:W3CDTF">2018-03-27T06:03:00Z</dcterms:created>
  <dcterms:modified xsi:type="dcterms:W3CDTF">2026-05-15T07:45:06Z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